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426" r:id="rId4"/>
    <p:sldId id="386" r:id="rId5"/>
    <p:sldId id="421" r:id="rId6"/>
    <p:sldId id="422" r:id="rId7"/>
    <p:sldId id="398" r:id="rId8"/>
    <p:sldId id="399" r:id="rId9"/>
    <p:sldId id="402" r:id="rId10"/>
    <p:sldId id="401" r:id="rId11"/>
    <p:sldId id="423" r:id="rId12"/>
    <p:sldId id="424" r:id="rId13"/>
    <p:sldId id="396" r:id="rId14"/>
    <p:sldId id="404" r:id="rId15"/>
    <p:sldId id="405" r:id="rId16"/>
    <p:sldId id="406" r:id="rId17"/>
    <p:sldId id="408" r:id="rId18"/>
    <p:sldId id="409" r:id="rId19"/>
    <p:sldId id="412" r:id="rId20"/>
    <p:sldId id="425" r:id="rId21"/>
    <p:sldId id="413" r:id="rId22"/>
    <p:sldId id="414" r:id="rId23"/>
    <p:sldId id="415" r:id="rId24"/>
    <p:sldId id="416" r:id="rId25"/>
    <p:sldId id="420" r:id="rId2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B1A2E35-C632-4E45-907E-5580428D9E56}">
          <p14:sldIdLst>
            <p14:sldId id="263"/>
            <p14:sldId id="264"/>
            <p14:sldId id="426"/>
            <p14:sldId id="386"/>
            <p14:sldId id="421"/>
            <p14:sldId id="422"/>
            <p14:sldId id="398"/>
            <p14:sldId id="399"/>
            <p14:sldId id="402"/>
            <p14:sldId id="401"/>
            <p14:sldId id="423"/>
            <p14:sldId id="424"/>
            <p14:sldId id="396"/>
            <p14:sldId id="404"/>
            <p14:sldId id="405"/>
            <p14:sldId id="406"/>
            <p14:sldId id="408"/>
            <p14:sldId id="409"/>
            <p14:sldId id="412"/>
            <p14:sldId id="425"/>
            <p14:sldId id="413"/>
            <p14:sldId id="414"/>
            <p14:sldId id="415"/>
            <p14:sldId id="416"/>
            <p14:sldId id="420"/>
          </p14:sldIdLst>
        </p14:section>
        <p14:section name="Ikke-navngivet sektion" id="{29C2BBDF-7D66-4B52-A19D-0FDE5DEB5C3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52" autoAdjust="0"/>
  </p:normalViewPr>
  <p:slideViewPr>
    <p:cSldViewPr>
      <p:cViewPr>
        <p:scale>
          <a:sx n="57" d="100"/>
          <a:sy n="57" d="100"/>
        </p:scale>
        <p:origin x="-2538" y="-1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7F098-6398-4D20-9946-18BB9F257195}" type="datetimeFigureOut">
              <a:rPr lang="da-DK" smtClean="0"/>
              <a:t>27-11-2018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5CC72-FFF4-4E44-AE88-F50190389C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60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8958C-BC8F-4612-B255-666EA84DC5F0}" type="slidenum">
              <a:rPr lang="en-US"/>
              <a:pPr/>
              <a:t>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8958C-BC8F-4612-B255-666EA84DC5F0}" type="slidenum">
              <a:rPr lang="en-US"/>
              <a:pPr/>
              <a:t>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8958C-BC8F-4612-B255-666EA84DC5F0}" type="slidenum">
              <a:rPr lang="en-US"/>
              <a:pPr/>
              <a:t>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8958C-BC8F-4612-B255-666EA84DC5F0}" type="slidenum">
              <a:rPr lang="en-US"/>
              <a:pPr/>
              <a:t>7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8958C-BC8F-4612-B255-666EA84DC5F0}" type="slidenum">
              <a:rPr lang="en-US"/>
              <a:pPr/>
              <a:t>13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8958C-BC8F-4612-B255-666EA84DC5F0}" type="slidenum">
              <a:rPr lang="en-US"/>
              <a:pPr/>
              <a:t>25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6C90-9CCB-4B0A-85F2-37A2929DC1C9}" type="datetime1">
              <a:rPr lang="en-US" smtClean="0"/>
              <a:t>11/27/2018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73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50B-F3B1-46E7-BDAA-755ECC642CC3}" type="datetime1">
              <a:rPr lang="en-US" smtClean="0"/>
              <a:t>11/27/2018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16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F84-6C26-4740-8E2E-98662429E1A1}" type="datetime1">
              <a:rPr lang="en-US" smtClean="0"/>
              <a:t>11/27/2018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95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FCA2-7829-4CE7-9F14-EC00231CCC9C}" type="datetime1">
              <a:rPr lang="en-US" smtClean="0"/>
              <a:t>11/27/2018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69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F5C-668A-4C18-8543-9D21AB6DDFBF}" type="datetime1">
              <a:rPr lang="en-US" smtClean="0"/>
              <a:t>11/27/2018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AB0-607F-489D-97C7-E398FB291D7D}" type="datetime1">
              <a:rPr lang="en-US" smtClean="0"/>
              <a:t>11/27/2018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62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3DC1-65CA-4AFB-A1AD-516437E61FD2}" type="datetime1">
              <a:rPr lang="en-US" smtClean="0"/>
              <a:t>11/27/2018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73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86C2-EFB1-41B3-A66F-4BFFC243879B}" type="datetime1">
              <a:rPr lang="en-US" smtClean="0"/>
              <a:t>11/27/2018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87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9C4D-7269-4DF4-8D82-D6C15CDE06D6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56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9BDF-A8BF-424C-AFD5-ADA95014D243}" type="datetime1">
              <a:rPr lang="en-US" smtClean="0"/>
              <a:t>11/27/2018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0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93F7-C864-43CF-800E-38A58712A88A}" type="datetime1">
              <a:rPr lang="en-US" smtClean="0"/>
              <a:t>11/27/2018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3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CA3E-BE3B-495E-AA7D-4452514EC1E5}" type="datetime1">
              <a:rPr lang="en-US" smtClean="0"/>
              <a:t>11/27/2018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D360-4DA0-4172-9B4F-B326357EBE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62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Bv1wLuY3Ko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535039"/>
            <a:ext cx="8496944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 smtClean="0"/>
              <a:t>Interkulturel erhvervskommunikation 11 </a:t>
            </a:r>
            <a:r>
              <a:rPr lang="da-DK" dirty="0">
                <a:ea typeface="Times New Roman"/>
                <a:cs typeface="Times New Roman"/>
              </a:rPr>
              <a:t/>
            </a:r>
            <a:br>
              <a:rPr lang="da-DK" dirty="0">
                <a:ea typeface="Times New Roman"/>
                <a:cs typeface="Times New Roman"/>
              </a:rPr>
            </a:br>
            <a:r>
              <a:rPr lang="da-DK" dirty="0" smtClean="0">
                <a:ea typeface="Times New Roman"/>
                <a:cs typeface="Times New Roman"/>
              </a:rPr>
              <a:t/>
            </a:r>
            <a:br>
              <a:rPr lang="da-DK" dirty="0" smtClean="0">
                <a:ea typeface="Times New Roman"/>
                <a:cs typeface="Times New Roman"/>
              </a:rPr>
            </a:br>
            <a:r>
              <a:rPr lang="da-DK" sz="3200" dirty="0"/>
              <a:t>Branding</a:t>
            </a:r>
            <a:br>
              <a:rPr lang="da-DK" sz="3200" dirty="0"/>
            </a:br>
            <a:r>
              <a:rPr lang="da-DK" sz="3200" dirty="0"/>
              <a:t>Brand </a:t>
            </a:r>
            <a:r>
              <a:rPr lang="da-DK" sz="3200" dirty="0" err="1"/>
              <a:t>Essence</a:t>
            </a:r>
            <a:r>
              <a:rPr lang="da-DK" sz="3200" dirty="0"/>
              <a:t> modellen</a:t>
            </a:r>
            <a:br>
              <a:rPr lang="da-DK" sz="3200" dirty="0"/>
            </a:br>
            <a:r>
              <a:rPr lang="da-DK" sz="3200" dirty="0"/>
              <a:t>Hofstedes nye dimensioner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forår 2018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Pillon - KU</a:t>
            </a:r>
          </a:p>
        </p:txBody>
      </p:sp>
    </p:spTree>
    <p:extLst>
      <p:ext uri="{BB962C8B-B14F-4D97-AF65-F5344CB8AC3E}">
        <p14:creationId xmlns:p14="http://schemas.microsoft.com/office/powerpoint/2010/main" val="15415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-2268297"/>
            <a:ext cx="18459869" cy="1109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-3605" y="2178618"/>
            <a:ext cx="26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Det funktionelle aspekt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6701" y="4470100"/>
            <a:ext cx="24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æstetiske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aspekt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6701" y="5828960"/>
            <a:ext cx="251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Det symbolske aspekt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64147" y="965650"/>
            <a:ext cx="191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  <a:cs typeface="Arial" pitchFamily="34" charset="0"/>
              </a:rPr>
              <a:t>Designaspekter</a:t>
            </a:r>
            <a:r>
              <a:rPr lang="da-D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a-DK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499992" y="1023330"/>
            <a:ext cx="272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B0F0"/>
                </a:solidFill>
              </a:rPr>
              <a:t>(Beviser, dokumentation)</a:t>
            </a:r>
            <a:endParaRPr lang="da-DK" dirty="0">
              <a:solidFill>
                <a:srgbClr val="00B0F0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6430572" y="2490546"/>
            <a:ext cx="211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B0F0"/>
                </a:solidFill>
                <a:cs typeface="Arial" pitchFamily="34" charset="0"/>
              </a:rPr>
              <a:t>(Markedsposition)</a:t>
            </a:r>
            <a:endParaRPr lang="da-DK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339948" y="4581128"/>
            <a:ext cx="190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B0F0"/>
                </a:solidFill>
                <a:cs typeface="Arial" pitchFamily="34" charset="0"/>
              </a:rPr>
              <a:t>(Visuel identitet)</a:t>
            </a:r>
            <a:endParaRPr lang="da-DK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140646" y="5795972"/>
            <a:ext cx="28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B0F0"/>
                </a:solidFill>
                <a:cs typeface="Arial" pitchFamily="34" charset="0"/>
              </a:rPr>
              <a:t>(Persona/konnotationer)</a:t>
            </a:r>
            <a:endParaRPr lang="da-DK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B239-DCC7-4221-8EDF-BC64DD6C3A51}" type="datetime1">
              <a:rPr lang="en-US" smtClean="0"/>
              <a:t>11/27/2018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ikek 11 Branding - Hofstede</a:t>
            </a:r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225-BCF3-4A3E-BF5D-926BB0A65DD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5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484"/>
            <a:ext cx="9756576" cy="609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92D-11A2-4ACA-80E0-542E1FC5AC00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7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" y="3284984"/>
            <a:ext cx="4480955" cy="31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41" y="3167633"/>
            <a:ext cx="47625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10755"/>
            <a:ext cx="4762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25" y="-171400"/>
            <a:ext cx="4507071" cy="33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C047-8529-4A64-83EA-F5E088412296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7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7AE3-C6F4-4138-923B-FD443E0E79AD}" type="datetime1">
              <a:rPr lang="en-US" smtClean="0"/>
              <a:t>11/27/2018</a:t>
            </a:fld>
            <a:endParaRPr lang="da-DK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63688" y="620266"/>
            <a:ext cx="6984776" cy="58330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cs typeface="Arial" charset="0"/>
              </a:rPr>
              <a:t>Besvar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følgende</a:t>
            </a:r>
            <a:r>
              <a:rPr lang="en-US" sz="2400" dirty="0" smtClean="0">
                <a:cs typeface="Arial" charset="0"/>
              </a:rPr>
              <a:t> 4 </a:t>
            </a:r>
            <a:r>
              <a:rPr lang="en-US" sz="2400" dirty="0" err="1" smtClean="0">
                <a:cs typeface="Arial" charset="0"/>
              </a:rPr>
              <a:t>spørgsmål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til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professoren</a:t>
            </a:r>
            <a:r>
              <a:rPr lang="en-US" sz="2400" dirty="0" smtClean="0"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cs typeface="Arial" charset="0"/>
              </a:rPr>
              <a:t>Er</a:t>
            </a:r>
            <a:r>
              <a:rPr lang="en-US" sz="2400" dirty="0" smtClean="0">
                <a:cs typeface="Arial" charset="0"/>
              </a:rPr>
              <a:t> der </a:t>
            </a:r>
            <a:r>
              <a:rPr lang="en-US" sz="2400" dirty="0" err="1" smtClean="0">
                <a:cs typeface="Arial" charset="0"/>
              </a:rPr>
              <a:t>kulturforskelle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mellem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virksomheder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indefor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en</a:t>
            </a:r>
            <a:r>
              <a:rPr lang="en-US" sz="2400" dirty="0" smtClean="0">
                <a:cs typeface="Arial" charset="0"/>
              </a:rPr>
              <a:t> given national </a:t>
            </a:r>
            <a:r>
              <a:rPr lang="en-US" sz="2400" dirty="0" err="1" smtClean="0">
                <a:cs typeface="Arial" charset="0"/>
              </a:rPr>
              <a:t>kultur</a:t>
            </a:r>
            <a:r>
              <a:rPr lang="en-US" sz="2400" dirty="0" smtClean="0">
                <a:cs typeface="Arial" charset="0"/>
              </a:rPr>
              <a:t>?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400" dirty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cs typeface="Arial" charset="0"/>
              </a:rPr>
              <a:t>Er</a:t>
            </a:r>
            <a:r>
              <a:rPr lang="en-US" sz="2400" dirty="0" smtClean="0">
                <a:cs typeface="Arial" charset="0"/>
              </a:rPr>
              <a:t> der </a:t>
            </a:r>
            <a:r>
              <a:rPr lang="en-US" sz="2400" dirty="0" err="1" smtClean="0">
                <a:cs typeface="Arial" charset="0"/>
              </a:rPr>
              <a:t>individuelle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forskelle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indefor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en</a:t>
            </a:r>
            <a:r>
              <a:rPr lang="en-US" sz="2400" dirty="0">
                <a:cs typeface="Arial" charset="0"/>
              </a:rPr>
              <a:t> given national </a:t>
            </a:r>
            <a:r>
              <a:rPr lang="en-US" sz="2400" dirty="0" err="1">
                <a:cs typeface="Arial" charset="0"/>
              </a:rPr>
              <a:t>kultur</a:t>
            </a:r>
            <a:r>
              <a:rPr lang="en-US" sz="2400" dirty="0" smtClean="0">
                <a:cs typeface="Arial" charset="0"/>
              </a:rPr>
              <a:t>?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4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 dirty="0" err="1">
                <a:cs typeface="Arial" charset="0"/>
              </a:rPr>
              <a:t>Er</a:t>
            </a:r>
            <a:r>
              <a:rPr lang="en-US" sz="2400" dirty="0">
                <a:cs typeface="Arial" charset="0"/>
              </a:rPr>
              <a:t> der </a:t>
            </a:r>
            <a:r>
              <a:rPr lang="en-US" sz="2400" dirty="0" err="1" smtClean="0">
                <a:cs typeface="Arial" charset="0"/>
              </a:rPr>
              <a:t>regionale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forskelle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indefor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en</a:t>
            </a:r>
            <a:r>
              <a:rPr lang="en-US" sz="2400" dirty="0">
                <a:cs typeface="Arial" charset="0"/>
              </a:rPr>
              <a:t> given national </a:t>
            </a:r>
            <a:r>
              <a:rPr lang="en-US" sz="2400" dirty="0" err="1">
                <a:cs typeface="Arial" charset="0"/>
              </a:rPr>
              <a:t>kultur</a:t>
            </a:r>
            <a:r>
              <a:rPr lang="en-US" sz="2400" dirty="0">
                <a:cs typeface="Arial" charset="0"/>
              </a:rPr>
              <a:t>?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400" dirty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cs typeface="Arial" charset="0"/>
              </a:rPr>
              <a:t>Hvilken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rolle</a:t>
            </a:r>
            <a:r>
              <a:rPr lang="en-US" sz="2400" dirty="0" smtClean="0">
                <a:cs typeface="Arial" charset="0"/>
              </a:rPr>
              <a:t> spiller religion </a:t>
            </a:r>
            <a:r>
              <a:rPr lang="en-US" sz="2400" dirty="0" err="1" smtClean="0">
                <a:cs typeface="Arial" charset="0"/>
              </a:rPr>
              <a:t>indefor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en</a:t>
            </a:r>
            <a:r>
              <a:rPr lang="en-US" sz="2400" dirty="0">
                <a:cs typeface="Arial" charset="0"/>
              </a:rPr>
              <a:t> given national </a:t>
            </a:r>
            <a:r>
              <a:rPr lang="en-US" sz="2400" dirty="0" err="1">
                <a:cs typeface="Arial" charset="0"/>
              </a:rPr>
              <a:t>kultur</a:t>
            </a:r>
            <a:r>
              <a:rPr lang="en-US" sz="2400" dirty="0">
                <a:cs typeface="Arial" charset="0"/>
              </a:rPr>
              <a:t>?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400" dirty="0">
              <a:cs typeface="Arial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en-US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/>
              <a:t>Opfølgning</a:t>
            </a:r>
          </a:p>
          <a:p>
            <a:pPr marL="0" indent="0">
              <a:buNone/>
            </a:pPr>
            <a:r>
              <a:rPr lang="da-DK" sz="1800" dirty="0" smtClean="0"/>
              <a:t>Branding</a:t>
            </a:r>
          </a:p>
          <a:p>
            <a:pPr marL="0" indent="0">
              <a:buNone/>
            </a:pPr>
            <a:r>
              <a:rPr lang="da-DK" sz="1800" dirty="0" smtClean="0"/>
              <a:t>Brand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modellen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/>
              <a:t>Opgaver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26245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3182-351A-4CBF-8CA4-0F0E60F3D1DD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14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-1247684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0DA-8D9D-473A-B327-72FB20614145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15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-1035496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E01-C9B1-4488-A14D-DEFB8B9148FE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16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928" y="-963488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B827-3F91-4527-8451-9F5CFEEFEA2F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17</a:t>
            </a:fld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1035496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B273-9E79-47EE-BCAF-6AC1D7543D36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18</a:t>
            </a:fld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98"/>
          <a:stretch/>
        </p:blipFill>
        <p:spPr bwMode="auto">
          <a:xfrm>
            <a:off x="-4068960" y="-1671034"/>
            <a:ext cx="17586176" cy="567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6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665-295C-4325-A594-4C44F0B324C5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19</a:t>
            </a:fld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7958" y="-1006674"/>
            <a:ext cx="16600878" cy="998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D9A1-746F-4633-82D3-B1A65513B81A}" type="datetime1">
              <a:rPr lang="en-US" smtClean="0"/>
              <a:t>11/27/2018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Pitch</a:t>
            </a:r>
          </a:p>
          <a:p>
            <a:pPr marL="0" indent="0">
              <a:buNone/>
            </a:pPr>
            <a:r>
              <a:rPr lang="da-DK" sz="1800" dirty="0" smtClean="0"/>
              <a:t>Branding</a:t>
            </a:r>
          </a:p>
          <a:p>
            <a:pPr marL="0" indent="0">
              <a:buNone/>
            </a:pPr>
            <a:r>
              <a:rPr lang="da-DK" sz="1800" dirty="0" smtClean="0"/>
              <a:t>Brand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modellen</a:t>
            </a:r>
          </a:p>
          <a:p>
            <a:pPr marL="0" indent="0">
              <a:buNone/>
            </a:pPr>
            <a:r>
              <a:rPr lang="da-DK" sz="1800" dirty="0" smtClean="0"/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/>
              <a:t>Opgaver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6227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64B5-7866-4BD3-A099-DF508E5D2C44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20</a:t>
            </a:fld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960" y="-1671034"/>
            <a:ext cx="17586176" cy="1057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0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1478-AFF0-47C4-B175-00CAF110A2D1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21</a:t>
            </a:fld>
            <a:endParaRPr lang="da-DK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-125152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0F8-6DBA-4C6F-ACF5-31054284CCE4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22</a:t>
            </a:fld>
            <a:endParaRPr lang="da-D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128" y="-1899592"/>
            <a:ext cx="18086128" cy="1087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0E4B-05CD-4D5F-8BCA-298662ACB9C4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23</a:t>
            </a:fld>
            <a:endParaRPr lang="da-DK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-1381125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51C-ED26-4B65-A15B-C79A8E36E332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360-4DA0-4172-9B4F-B326357EBE4D}" type="slidenum">
              <a:rPr lang="da-DK" smtClean="0"/>
              <a:t>24</a:t>
            </a:fld>
            <a:endParaRPr lang="da-DK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104" y="-125152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D6E3-EADB-4050-81DA-2C3D19FA97EF}" type="datetime1">
              <a:rPr lang="en-US" smtClean="0"/>
              <a:t>11/27/2018</a:t>
            </a:fld>
            <a:endParaRPr lang="da-DK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63688" y="620266"/>
            <a:ext cx="6984776" cy="58330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cs typeface="Arial" charset="0"/>
              </a:rPr>
              <a:t>Er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ovenstående</a:t>
            </a:r>
            <a:r>
              <a:rPr lang="en-US" sz="2400" dirty="0" smtClean="0">
                <a:cs typeface="Arial" charset="0"/>
              </a:rPr>
              <a:t> 4 </a:t>
            </a:r>
            <a:r>
              <a:rPr lang="en-US" sz="2400" dirty="0" err="1" smtClean="0">
                <a:cs typeface="Arial" charset="0"/>
              </a:rPr>
              <a:t>emner</a:t>
            </a:r>
            <a:r>
              <a:rPr lang="en-US" sz="2400" dirty="0" smtClean="0">
                <a:cs typeface="Arial" charset="0"/>
              </a:rPr>
              <a:t> (slide 11 </a:t>
            </a:r>
            <a:r>
              <a:rPr lang="en-US" sz="2400" dirty="0" err="1" smtClean="0">
                <a:cs typeface="Arial" charset="0"/>
              </a:rPr>
              <a:t>og</a:t>
            </a:r>
            <a:r>
              <a:rPr lang="en-US" sz="2400" dirty="0" smtClean="0">
                <a:cs typeface="Arial" charset="0"/>
              </a:rPr>
              <a:t> 13) </a:t>
            </a:r>
            <a:r>
              <a:rPr lang="en-US" sz="2400" dirty="0" err="1" smtClean="0">
                <a:cs typeface="Arial" charset="0"/>
              </a:rPr>
              <a:t>relevante</a:t>
            </a:r>
            <a:r>
              <a:rPr lang="en-US" sz="2400" dirty="0" smtClean="0">
                <a:cs typeface="Arial" charset="0"/>
              </a:rPr>
              <a:t> for </a:t>
            </a:r>
            <a:r>
              <a:rPr lang="en-US" sz="2400" dirty="0" err="1" smtClean="0">
                <a:cs typeface="Arial" charset="0"/>
              </a:rPr>
              <a:t>jeres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ekamensprojekt</a:t>
            </a:r>
            <a:r>
              <a:rPr lang="en-US" sz="2400" dirty="0" smtClean="0">
                <a:cs typeface="Arial" charset="0"/>
              </a:rPr>
              <a:t>? </a:t>
            </a:r>
            <a:r>
              <a:rPr lang="en-US" sz="2400" dirty="0" err="1" smtClean="0">
                <a:cs typeface="Arial" charset="0"/>
              </a:rPr>
              <a:t>Uddyb</a:t>
            </a:r>
            <a:r>
              <a:rPr lang="en-US" sz="2400" dirty="0" smtClean="0">
                <a:cs typeface="Arial" charset="0"/>
              </a:rPr>
              <a:t>.</a:t>
            </a:r>
            <a:endParaRPr lang="en-US" sz="2400" dirty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400" dirty="0">
              <a:cs typeface="Arial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en-US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/>
              <a:t>Opfølgning</a:t>
            </a:r>
          </a:p>
          <a:p>
            <a:pPr marL="0" indent="0">
              <a:buNone/>
            </a:pPr>
            <a:r>
              <a:rPr lang="da-DK" sz="1800" dirty="0" smtClean="0"/>
              <a:t>Branding</a:t>
            </a:r>
          </a:p>
          <a:p>
            <a:pPr marL="0" indent="0">
              <a:buNone/>
            </a:pPr>
            <a:r>
              <a:rPr lang="da-DK" sz="1800" dirty="0" smtClean="0"/>
              <a:t>Brand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modellen</a:t>
            </a:r>
          </a:p>
          <a:p>
            <a:pPr marL="0" indent="0">
              <a:buNone/>
            </a:pPr>
            <a:r>
              <a:rPr lang="da-DK" sz="1800" dirty="0" smtClean="0"/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Opgaver</a:t>
            </a:r>
            <a:endParaRPr lang="da-DK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94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35696" y="136525"/>
            <a:ext cx="7302836" cy="67214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400" b="1" dirty="0" err="1"/>
              <a:t>IkEk</a:t>
            </a:r>
            <a:r>
              <a:rPr lang="da-DK" sz="2400" b="1" dirty="0"/>
              <a:t> synopsis </a:t>
            </a:r>
            <a:r>
              <a:rPr lang="da-DK" sz="2400" b="1" dirty="0" smtClean="0">
                <a:solidFill>
                  <a:srgbClr val="FF0000"/>
                </a:solidFill>
              </a:rPr>
              <a:t>2018</a:t>
            </a:r>
            <a:endParaRPr lang="da-D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2400" dirty="0"/>
              <a:t>Ved en synopsis forstås et skriftligt oplæg. Den skal indeholde:</a:t>
            </a:r>
          </a:p>
          <a:p>
            <a:pPr marL="0" indent="0">
              <a:buNone/>
            </a:pPr>
            <a:endParaRPr lang="da-DK" sz="2400" dirty="0"/>
          </a:p>
          <a:p>
            <a:pPr marL="457200" indent="-457200">
              <a:buAutoNum type="arabicPeriod"/>
            </a:pPr>
            <a:r>
              <a:rPr lang="da-DK" sz="2400" dirty="0"/>
              <a:t>Baggrund: En kort forklaring på valg af eksamensemne. Her kan baggrundsinformation der skønnes relevant medtages (studie, relation til eksamensemne)</a:t>
            </a:r>
          </a:p>
          <a:p>
            <a:pPr marL="457200" indent="-457200">
              <a:buAutoNum type="arabicPeriod"/>
            </a:pPr>
            <a:r>
              <a:rPr lang="da-DK" sz="2400" dirty="0"/>
              <a:t>Kort metodeafsnit: En kort redegøres for valget af teorier (f.eks. Halls Kontekstteori), modeller (f.eks. Business Model </a:t>
            </a:r>
            <a:r>
              <a:rPr lang="da-DK" sz="2400" dirty="0" err="1"/>
              <a:t>Canvas</a:t>
            </a:r>
            <a:r>
              <a:rPr lang="da-DK" sz="2400" dirty="0"/>
              <a:t> eller </a:t>
            </a:r>
            <a:r>
              <a:rPr lang="da-DK" sz="2400" dirty="0" err="1"/>
              <a:t>tmk</a:t>
            </a:r>
            <a:r>
              <a:rPr lang="da-DK" sz="2400" dirty="0"/>
              <a:t> modellen) og evt. dataindsamling (primær og sekundær data)</a:t>
            </a:r>
          </a:p>
          <a:p>
            <a:pPr marL="457200" indent="-457200">
              <a:buAutoNum type="arabicPeriod"/>
            </a:pPr>
            <a:r>
              <a:rPr lang="da-DK" sz="2400" dirty="0"/>
              <a:t>Skriftlig </a:t>
            </a:r>
            <a:r>
              <a:rPr lang="da-DK" sz="2400" dirty="0" err="1"/>
              <a:t>pitch</a:t>
            </a:r>
            <a:r>
              <a:rPr lang="da-DK" sz="2400" dirty="0"/>
              <a:t> af de mest relevante aspekter af eksamensemnet samt kort beskrivelse af gruppemedlemmernes perspektiv</a:t>
            </a:r>
          </a:p>
          <a:p>
            <a:pPr marL="457200" indent="-457200">
              <a:buAutoNum type="arabicPeriod"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Under den mundtlige eksamen uddybes synopsis. Der kan stilles spørgsmål til hele pensum. Kompendiet er obligatorisk pensum.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218-3949-483D-BDC2-CD3D8A8A5224}" type="datetime2">
              <a:rPr lang="da-DK" smtClean="0"/>
              <a:t>27. november 2018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131239" y="2649958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/>
          </a:p>
        </p:txBody>
      </p:sp>
      <p:sp>
        <p:nvSpPr>
          <p:cNvPr id="9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ikek 13 Synopsis  Repetition 2</a:t>
            </a:r>
            <a:endParaRPr lang="en-US" dirty="0"/>
          </a:p>
        </p:txBody>
      </p:sp>
      <p:sp>
        <p:nvSpPr>
          <p:cNvPr id="7" name="Tekstboks 7">
            <a:extLst>
              <a:ext uri="{FF2B5EF4-FFF2-40B4-BE49-F238E27FC236}">
                <a16:creationId xmlns="" xmlns:a16="http://schemas.microsoft.com/office/drawing/2014/main" id="{68F82FD1-5D7C-4141-BC70-EAB59EC3E280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  <p:extLst>
      <p:ext uri="{BB962C8B-B14F-4D97-AF65-F5344CB8AC3E}">
        <p14:creationId xmlns:p14="http://schemas.microsoft.com/office/powerpoint/2010/main" val="42042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2876-1D95-4248-8AB4-4988900F212D}" type="datetime1">
              <a:rPr lang="en-US" smtClean="0"/>
              <a:t>11/27/2018</a:t>
            </a:fld>
            <a:endParaRPr lang="da-DK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67233"/>
            <a:ext cx="6984776" cy="662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Med udgangspunkt i </a:t>
            </a:r>
            <a:r>
              <a:rPr lang="da-DK" sz="2800" dirty="0" err="1"/>
              <a:t>Interbrands</a:t>
            </a:r>
            <a:r>
              <a:rPr lang="da-DK" sz="2800" dirty="0"/>
              <a:t> fire tidsalder diskutér i plenum: </a:t>
            </a:r>
          </a:p>
          <a:p>
            <a:r>
              <a:rPr lang="da-DK" sz="2800" dirty="0"/>
              <a:t>Identitet</a:t>
            </a:r>
          </a:p>
          <a:p>
            <a:pPr marL="0" indent="0">
              <a:buNone/>
            </a:pPr>
            <a:r>
              <a:rPr lang="da-DK" sz="2800" dirty="0"/>
              <a:t>Hvilke identitetsmarkører </a:t>
            </a:r>
            <a:r>
              <a:rPr lang="da-DK" sz="2800" dirty="0" smtClean="0"/>
              <a:t>benytter Coca-Cola,  Tuborg eller Mærsk dig af?</a:t>
            </a:r>
            <a:endParaRPr lang="da-DK" sz="28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8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8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8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en-US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/>
              <a:t>Opfølgning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Branding</a:t>
            </a:r>
          </a:p>
          <a:p>
            <a:pPr marL="0" indent="0">
              <a:buNone/>
            </a:pPr>
            <a:r>
              <a:rPr lang="da-DK" sz="1800" dirty="0" smtClean="0"/>
              <a:t>Brand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modellen</a:t>
            </a:r>
          </a:p>
          <a:p>
            <a:pPr marL="0" indent="0">
              <a:buNone/>
            </a:pPr>
            <a:r>
              <a:rPr lang="da-DK" sz="1800" dirty="0" smtClean="0"/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/>
              <a:t>Opgaver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597490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coca cola fla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5256584" cy="3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DED-2963-4AB1-A628-4BE8CB3E6BFF}" type="datetime1">
              <a:rPr lang="en-US" smtClean="0"/>
              <a:t>11/27/2018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en-US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/>
              <a:t>Opfølgning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Branding</a:t>
            </a:r>
          </a:p>
          <a:p>
            <a:pPr marL="0" indent="0">
              <a:buNone/>
            </a:pPr>
            <a:r>
              <a:rPr lang="da-DK" sz="1800" dirty="0" smtClean="0"/>
              <a:t>Brand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modellen</a:t>
            </a:r>
          </a:p>
          <a:p>
            <a:pPr marL="0" indent="0">
              <a:buNone/>
            </a:pPr>
            <a:r>
              <a:rPr lang="da-DK" sz="1800" dirty="0" smtClean="0"/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/>
              <a:t>Opgaver</a:t>
            </a:r>
            <a:endParaRPr lang="da-DK" sz="1800" dirty="0"/>
          </a:p>
        </p:txBody>
      </p:sp>
      <p:pic>
        <p:nvPicPr>
          <p:cNvPr id="8" name="Billede 7" descr="http://www.tuborg.dk/media/1011/binder1_page_0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3744416" cy="512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/>
          <a:stretch/>
        </p:blipFill>
        <p:spPr bwMode="auto">
          <a:xfrm>
            <a:off x="3384376" y="3533775"/>
            <a:ext cx="579613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6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39B0-6844-4884-95E3-7D0A90F061E3}" type="datetime1">
              <a:rPr lang="en-US" smtClean="0"/>
              <a:t>11/27/2018</a:t>
            </a:fld>
            <a:endParaRPr lang="da-DK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67233"/>
            <a:ext cx="6984776" cy="662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Med udgangspunkt i </a:t>
            </a:r>
            <a:r>
              <a:rPr lang="da-DK" sz="2800" dirty="0" err="1"/>
              <a:t>Interbrands</a:t>
            </a:r>
            <a:r>
              <a:rPr lang="da-DK" sz="2800" dirty="0"/>
              <a:t> fire tidsalder diskutér i plenum: </a:t>
            </a:r>
          </a:p>
          <a:p>
            <a:r>
              <a:rPr lang="da-DK" sz="2800" dirty="0"/>
              <a:t>Identitet</a:t>
            </a:r>
          </a:p>
          <a:p>
            <a:pPr marL="0" indent="0">
              <a:buNone/>
            </a:pPr>
            <a:r>
              <a:rPr lang="da-DK" sz="2800" dirty="0"/>
              <a:t>Hvilke identitetsmarkører </a:t>
            </a:r>
            <a:r>
              <a:rPr lang="da-DK" sz="2800" dirty="0" smtClean="0"/>
              <a:t>benytter Coca-Cola,  Tuborg eller Mærsk dig af?</a:t>
            </a:r>
            <a:endParaRPr lang="da-DK" sz="2800" dirty="0"/>
          </a:p>
          <a:p>
            <a:r>
              <a:rPr lang="da-DK" sz="2800" dirty="0"/>
              <a:t>Brandværdi</a:t>
            </a:r>
          </a:p>
          <a:p>
            <a:pPr marL="0" indent="0">
              <a:buNone/>
            </a:pPr>
            <a:r>
              <a:rPr lang="da-DK" sz="2800" dirty="0" smtClean="0"/>
              <a:t>Hvornår er branding </a:t>
            </a:r>
            <a:r>
              <a:rPr lang="da-DK" sz="2800" dirty="0"/>
              <a:t>mere </a:t>
            </a:r>
            <a:r>
              <a:rPr lang="da-DK" sz="2800" dirty="0" smtClean="0"/>
              <a:t>en omkostning eller en </a:t>
            </a:r>
            <a:r>
              <a:rPr lang="da-DK" sz="2800" dirty="0"/>
              <a:t>investering</a:t>
            </a:r>
            <a:r>
              <a:rPr lang="da-DK" sz="2800" dirty="0" smtClean="0"/>
              <a:t>?</a:t>
            </a:r>
            <a:endParaRPr lang="da-DK" sz="2800" dirty="0"/>
          </a:p>
          <a:p>
            <a:r>
              <a:rPr lang="da-DK" sz="2800" dirty="0"/>
              <a:t>Oplevelse</a:t>
            </a:r>
          </a:p>
          <a:p>
            <a:pPr marL="0" indent="0">
              <a:buNone/>
            </a:pPr>
            <a:r>
              <a:rPr lang="da-DK" sz="2800" dirty="0"/>
              <a:t>Nævn nogle </a:t>
            </a:r>
            <a:r>
              <a:rPr lang="da-DK" sz="2800" dirty="0" smtClean="0"/>
              <a:t>danske brands </a:t>
            </a:r>
            <a:r>
              <a:rPr lang="da-DK" sz="2800" dirty="0"/>
              <a:t>der har en stæk ’oplevelsesgrad</a:t>
            </a:r>
            <a:r>
              <a:rPr lang="da-DK" sz="2800" dirty="0" smtClean="0"/>
              <a:t>’</a:t>
            </a:r>
            <a:endParaRPr lang="da-DK" sz="2800" dirty="0"/>
          </a:p>
          <a:p>
            <a:r>
              <a:rPr lang="da-DK" sz="2800" dirty="0"/>
              <a:t>Jeg-tidsalderen</a:t>
            </a:r>
          </a:p>
          <a:p>
            <a:pPr marL="0" indent="0">
              <a:buNone/>
            </a:pPr>
            <a:r>
              <a:rPr lang="da-DK" sz="2800" dirty="0"/>
              <a:t>Forklar begrebet ’</a:t>
            </a:r>
            <a:r>
              <a:rPr lang="da-DK" sz="2800" dirty="0" err="1"/>
              <a:t>mecosystem</a:t>
            </a:r>
            <a:r>
              <a:rPr lang="da-DK" sz="2800" dirty="0"/>
              <a:t>’. </a:t>
            </a:r>
            <a:endParaRPr lang="da-DK" sz="28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8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8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en-US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/>
              <a:t>Opfølgning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Branding</a:t>
            </a:r>
          </a:p>
          <a:p>
            <a:pPr marL="0" indent="0">
              <a:buNone/>
            </a:pPr>
            <a:r>
              <a:rPr lang="da-DK" sz="1800" dirty="0" smtClean="0"/>
              <a:t>Brand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modellen</a:t>
            </a:r>
          </a:p>
          <a:p>
            <a:pPr marL="0" indent="0">
              <a:buNone/>
            </a:pPr>
            <a:r>
              <a:rPr lang="da-DK" sz="1800" dirty="0" smtClean="0"/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/>
              <a:t>Opgaver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34589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9DF-2E8F-43C4-AD9E-77A476F90DB4}" type="datetime1">
              <a:rPr lang="en-US" smtClean="0"/>
              <a:t>11/27/2018</a:t>
            </a:fld>
            <a:endParaRPr lang="da-DK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67233"/>
            <a:ext cx="6984776" cy="6625158"/>
          </a:xfrm>
        </p:spPr>
        <p:txBody>
          <a:bodyPr>
            <a:normAutofit lnSpcReduction="10000"/>
          </a:bodyPr>
          <a:lstStyle/>
          <a:p>
            <a:r>
              <a:rPr lang="da-DK" sz="2800" dirty="0" err="1" smtClean="0"/>
              <a:t>Identititet</a:t>
            </a:r>
            <a:r>
              <a:rPr lang="da-DK" sz="2800" dirty="0"/>
              <a:t>. </a:t>
            </a:r>
          </a:p>
          <a:p>
            <a:pPr marL="0" indent="0">
              <a:buNone/>
            </a:pPr>
            <a:r>
              <a:rPr lang="da-DK" sz="2800" dirty="0"/>
              <a:t>Hvilke identitetsmarkører bruger jeres </a:t>
            </a:r>
            <a:r>
              <a:rPr lang="da-DK" sz="2800" dirty="0" smtClean="0"/>
              <a:t>virksomhed  </a:t>
            </a:r>
            <a:r>
              <a:rPr lang="da-DK" sz="2800" dirty="0"/>
              <a:t>på det hjemlige marked</a:t>
            </a:r>
            <a:r>
              <a:rPr lang="da-DK" sz="2800" dirty="0" smtClean="0"/>
              <a:t>? Hvilke </a:t>
            </a:r>
            <a:r>
              <a:rPr lang="da-DK" sz="2800" dirty="0"/>
              <a:t>bruges/bør bruges på det udenlandske marked?</a:t>
            </a:r>
          </a:p>
          <a:p>
            <a:r>
              <a:rPr lang="da-DK" sz="2800" dirty="0"/>
              <a:t>Brandværdi</a:t>
            </a:r>
          </a:p>
          <a:p>
            <a:pPr marL="0" lvl="0" indent="0">
              <a:buNone/>
            </a:pPr>
            <a:r>
              <a:rPr lang="da-DK" sz="2800" dirty="0" smtClean="0"/>
              <a:t>Opfatter jeres virksomhed branding mere som  </a:t>
            </a:r>
            <a:r>
              <a:rPr lang="da-DK" sz="2800" dirty="0"/>
              <a:t>en omkostning eller </a:t>
            </a:r>
            <a:r>
              <a:rPr lang="da-DK" sz="2800" dirty="0" smtClean="0"/>
              <a:t>som en </a:t>
            </a:r>
            <a:r>
              <a:rPr lang="da-DK" sz="2800" dirty="0"/>
              <a:t>investering?</a:t>
            </a:r>
          </a:p>
          <a:p>
            <a:r>
              <a:rPr lang="da-DK" sz="2800" dirty="0"/>
              <a:t>Oplevelse</a:t>
            </a:r>
          </a:p>
          <a:p>
            <a:pPr marL="0" lvl="0" indent="0">
              <a:buNone/>
            </a:pPr>
            <a:r>
              <a:rPr lang="da-DK" sz="2800" dirty="0"/>
              <a:t>Er jeres brand en oplevelse</a:t>
            </a:r>
            <a:r>
              <a:rPr lang="da-DK" sz="2800" dirty="0" smtClean="0"/>
              <a:t>? Hvordan </a:t>
            </a:r>
            <a:r>
              <a:rPr lang="da-DK" sz="2800" dirty="0"/>
              <a:t>kan jeres brandoplevelse overføres (eller skabes) til det nye marked?</a:t>
            </a:r>
          </a:p>
          <a:p>
            <a:r>
              <a:rPr lang="da-DK" sz="2800" dirty="0"/>
              <a:t>Jeg-tidsalderen</a:t>
            </a:r>
          </a:p>
          <a:p>
            <a:pPr marL="0" lvl="0" indent="0">
              <a:buNone/>
            </a:pPr>
            <a:r>
              <a:rPr lang="da-DK" sz="2800" dirty="0"/>
              <a:t>Har begrebet ’</a:t>
            </a:r>
            <a:r>
              <a:rPr lang="da-DK" sz="2800" dirty="0" err="1"/>
              <a:t>mecosystem</a:t>
            </a:r>
            <a:r>
              <a:rPr lang="da-DK" sz="2800" dirty="0"/>
              <a:t>’ relevans i et interkulturelt sammenhæng?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4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400" dirty="0" smtClean="0"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ikek 11 Branding - Hofstede</a:t>
            </a:r>
            <a:endParaRPr lang="en-US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/>
              <a:t>Opfølgning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Branding</a:t>
            </a:r>
          </a:p>
          <a:p>
            <a:pPr marL="0" indent="0">
              <a:buNone/>
            </a:pPr>
            <a:r>
              <a:rPr lang="da-DK" sz="1800" dirty="0" smtClean="0"/>
              <a:t>Brand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modellen</a:t>
            </a:r>
          </a:p>
          <a:p>
            <a:pPr marL="0" indent="0">
              <a:buNone/>
            </a:pPr>
            <a:r>
              <a:rPr lang="da-DK" sz="1800" dirty="0" smtClean="0"/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/>
              <a:t>Opgaver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79750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8657" r="18161" b="17766"/>
          <a:stretch/>
        </p:blipFill>
        <p:spPr bwMode="auto">
          <a:xfrm>
            <a:off x="-732290" y="44624"/>
            <a:ext cx="10504379" cy="64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6588224" y="404664"/>
            <a:ext cx="2252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da-DK" b="1" dirty="0" smtClean="0"/>
              <a:t>Brand-</a:t>
            </a:r>
            <a:r>
              <a:rPr lang="da-DK" b="1" dirty="0" err="1" smtClean="0"/>
              <a:t>essence</a:t>
            </a:r>
            <a:r>
              <a:rPr lang="da-DK" b="1" dirty="0" smtClean="0"/>
              <a:t> modellen </a:t>
            </a:r>
            <a:r>
              <a:rPr lang="da-DK" dirty="0" smtClean="0"/>
              <a:t>(fra Lindberg; </a:t>
            </a:r>
            <a:r>
              <a:rPr lang="da-DK" dirty="0" err="1" smtClean="0"/>
              <a:t>Markeds-kommunikation</a:t>
            </a:r>
            <a:r>
              <a:rPr lang="da-DK" dirty="0" smtClean="0"/>
              <a:t>) sætter fokus på forbrugeren. </a:t>
            </a:r>
          </a:p>
          <a:p>
            <a:pPr>
              <a:buFontTx/>
              <a:buNone/>
            </a:pPr>
            <a:r>
              <a:rPr lang="da-DK" dirty="0" smtClean="0"/>
              <a:t>USP (Unique Selling Proposition) fokuserer på produktet</a:t>
            </a:r>
            <a:endParaRPr lang="en-US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61AA-5AB1-4190-9CBC-3C56B6B624DC}" type="datetime1">
              <a:rPr lang="en-US" smtClean="0"/>
              <a:t>11/27/2018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ikek 11 Branding - Hofstede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225-BCF3-4A3E-BF5D-926BB0A65DD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72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D77-AD67-4B98-920C-7F41072BC69E}" type="datetime1">
              <a:rPr lang="en-US" smtClean="0"/>
              <a:t>11/27/2018</a:t>
            </a:fld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0EEE-D51E-41B1-9F21-7546664E4B80}" type="slidenum">
              <a:rPr lang="da-DK"/>
              <a:pPr/>
              <a:t>9</a:t>
            </a:fld>
            <a:endParaRPr lang="da-DK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16632"/>
            <a:ext cx="7092280" cy="435771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da-DK" sz="2800" dirty="0" smtClean="0"/>
              <a:t>Design (fra modul 3)</a:t>
            </a:r>
            <a:endParaRPr lang="en-US" sz="2800" dirty="0" smtClean="0"/>
          </a:p>
          <a:p>
            <a:pPr>
              <a:buFontTx/>
              <a:buNone/>
            </a:pPr>
            <a:r>
              <a:rPr lang="en-US" sz="2800" dirty="0" err="1" smtClean="0"/>
              <a:t>Ud</a:t>
            </a:r>
            <a:r>
              <a:rPr lang="en-US" sz="2800" dirty="0" smtClean="0"/>
              <a:t> </a:t>
            </a:r>
            <a:r>
              <a:rPr lang="en-US" sz="2800" dirty="0" err="1" smtClean="0"/>
              <a:t>fra</a:t>
            </a:r>
            <a:r>
              <a:rPr lang="en-US" sz="2800" dirty="0" smtClean="0"/>
              <a:t> </a:t>
            </a:r>
            <a:r>
              <a:rPr lang="en-US" sz="2800" dirty="0" err="1" smtClean="0"/>
              <a:t>hvilke</a:t>
            </a:r>
            <a:r>
              <a:rPr lang="en-US" sz="2800" dirty="0" smtClean="0"/>
              <a:t> </a:t>
            </a:r>
            <a:r>
              <a:rPr lang="en-US" sz="2800" dirty="0" err="1" smtClean="0"/>
              <a:t>aspekter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 smtClean="0"/>
              <a:t> man </a:t>
            </a:r>
            <a:r>
              <a:rPr lang="en-US" sz="2800" dirty="0" err="1" smtClean="0"/>
              <a:t>analysere</a:t>
            </a:r>
            <a:r>
              <a:rPr lang="en-US" sz="2800" dirty="0" smtClean="0"/>
              <a:t> design?</a:t>
            </a:r>
          </a:p>
          <a:p>
            <a:r>
              <a:rPr lang="da-DK" sz="2800" dirty="0" smtClean="0"/>
              <a:t>Det funktionelle aspekt: Tekniske, praktiske krav, såvel set fra brugerens som fra producentens side; ergonomi, sikkerhed, dimensioner, produktion, lagring, transport m.m. </a:t>
            </a:r>
            <a:r>
              <a:rPr lang="da-DK" sz="2800" i="1" dirty="0" smtClean="0"/>
              <a:t>Hvordan det virker</a:t>
            </a:r>
            <a:r>
              <a:rPr lang="da-DK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Det</a:t>
            </a:r>
            <a:r>
              <a:rPr lang="en-US" sz="2800" dirty="0" smtClean="0"/>
              <a:t> </a:t>
            </a:r>
            <a:r>
              <a:rPr lang="en-US" sz="2800" dirty="0" err="1" smtClean="0"/>
              <a:t>æstetiske</a:t>
            </a:r>
            <a:r>
              <a:rPr lang="en-US" sz="2800" dirty="0" smtClean="0"/>
              <a:t> </a:t>
            </a:r>
            <a:r>
              <a:rPr lang="en-US" sz="2800" dirty="0" err="1" smtClean="0"/>
              <a:t>aspekt</a:t>
            </a:r>
            <a:r>
              <a:rPr lang="en-US" sz="2800" dirty="0" smtClean="0"/>
              <a:t>: </a:t>
            </a:r>
            <a:r>
              <a:rPr lang="en-US" sz="2800" dirty="0" err="1" smtClean="0"/>
              <a:t>Udseende</a:t>
            </a:r>
            <a:r>
              <a:rPr lang="en-US" sz="2800" dirty="0" smtClean="0"/>
              <a:t>. </a:t>
            </a:r>
            <a:r>
              <a:rPr lang="en-US" sz="2800" i="1" dirty="0" err="1" smtClean="0"/>
              <a:t>Hvordan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det</a:t>
            </a:r>
            <a:r>
              <a:rPr lang="en-US" sz="2800" i="1" dirty="0" smtClean="0"/>
              <a:t> ser </a:t>
            </a:r>
            <a:r>
              <a:rPr lang="en-US" sz="2800" i="1" dirty="0" err="1" smtClean="0"/>
              <a:t>ud</a:t>
            </a:r>
            <a:r>
              <a:rPr lang="en-US" sz="2800" dirty="0" smtClean="0"/>
              <a:t>.</a:t>
            </a:r>
          </a:p>
          <a:p>
            <a:r>
              <a:rPr lang="da-DK" sz="2800" dirty="0" smtClean="0"/>
              <a:t>Det symbolske aspekt (signalværdien): Historien. </a:t>
            </a:r>
            <a:r>
              <a:rPr lang="da-DK" sz="2800" i="1" dirty="0" smtClean="0"/>
              <a:t>Hvad det fortæller</a:t>
            </a:r>
            <a:r>
              <a:rPr lang="da-DK" sz="2800" dirty="0" smtClean="0"/>
              <a:t>.</a:t>
            </a:r>
          </a:p>
          <a:p>
            <a:pPr>
              <a:buNone/>
            </a:pPr>
            <a:r>
              <a:rPr lang="da-DK" sz="2800" dirty="0" smtClean="0"/>
              <a:t>De to sidste aspekter er i høj grad kulturelt betingede.</a:t>
            </a:r>
            <a:endParaRPr lang="en-US" sz="2800" dirty="0" smtClean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ikek 11 Branding - Hofstede</a:t>
            </a:r>
            <a:endParaRPr lang="en-US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874440"/>
            <a:ext cx="1872208" cy="32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 smtClean="0"/>
              <a:t>Opfølgning</a:t>
            </a:r>
          </a:p>
          <a:p>
            <a:pPr marL="0" indent="0">
              <a:buNone/>
            </a:pPr>
            <a:r>
              <a:rPr lang="da-DK" sz="1800" dirty="0" smtClean="0"/>
              <a:t>Branding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Brand </a:t>
            </a:r>
            <a:r>
              <a:rPr lang="da-DK" sz="1800" dirty="0" err="1" smtClean="0">
                <a:solidFill>
                  <a:srgbClr val="FF0000"/>
                </a:solidFill>
              </a:rPr>
              <a:t>Essence</a:t>
            </a:r>
            <a:r>
              <a:rPr lang="da-DK" sz="1800" dirty="0" smtClean="0">
                <a:solidFill>
                  <a:srgbClr val="FF0000"/>
                </a:solidFill>
              </a:rPr>
              <a:t> modellen</a:t>
            </a:r>
          </a:p>
          <a:p>
            <a:pPr marL="0" indent="0">
              <a:buNone/>
            </a:pPr>
            <a:r>
              <a:rPr lang="da-DK" sz="1800" dirty="0" smtClean="0"/>
              <a:t>Hofstedes nye dimensioner</a:t>
            </a:r>
          </a:p>
          <a:p>
            <a:pPr marL="0" indent="0" fontAlgn="t">
              <a:buNone/>
            </a:pPr>
            <a:r>
              <a:rPr lang="da-DK" sz="1800" dirty="0" smtClean="0"/>
              <a:t>Opgaver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5861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710</Words>
  <Application>Microsoft Office PowerPoint</Application>
  <PresentationFormat>Skærmshow (4:3)</PresentationFormat>
  <Paragraphs>184</Paragraphs>
  <Slides>25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Kontortema</vt:lpstr>
      <vt:lpstr>Interkulturel erhvervskommunikation 11   Branding Brand Essence modellen Hofstedes nye dimensioner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</dc:creator>
  <cp:lastModifiedBy>e</cp:lastModifiedBy>
  <cp:revision>113</cp:revision>
  <dcterms:created xsi:type="dcterms:W3CDTF">2014-03-11T07:02:35Z</dcterms:created>
  <dcterms:modified xsi:type="dcterms:W3CDTF">2018-11-27T10:55:53Z</dcterms:modified>
</cp:coreProperties>
</file>